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32.jpg" ContentType="image/jpg"/>
  <Override PartName="/ppt/media/image33.jpg" ContentType="image/jpg"/>
  <Override PartName="/ppt/media/image50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9" r:id="rId12"/>
    <p:sldId id="265" r:id="rId13"/>
    <p:sldId id="266" r:id="rId14"/>
    <p:sldId id="270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9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79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8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2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F1F12-F4E7-47A7-9055-C31E999FEA04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2820-5C42-4BEB-8EAC-397D697BA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7" Type="http://schemas.openxmlformats.org/officeDocument/2006/relationships/image" Target="../media/image47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46.png" /><Relationship Id="rId5" Type="http://schemas.openxmlformats.org/officeDocument/2006/relationships/image" Target="../media/image45.png" /><Relationship Id="rId4" Type="http://schemas.openxmlformats.org/officeDocument/2006/relationships/image" Target="../media/image4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 /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 /><Relationship Id="rId3" Type="http://schemas.openxmlformats.org/officeDocument/2006/relationships/image" Target="../media/image8.jpg" /><Relationship Id="rId7" Type="http://schemas.openxmlformats.org/officeDocument/2006/relationships/image" Target="../media/image12.jp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1.jpg" /><Relationship Id="rId5" Type="http://schemas.openxmlformats.org/officeDocument/2006/relationships/image" Target="../media/image10.jpg" /><Relationship Id="rId4" Type="http://schemas.openxmlformats.org/officeDocument/2006/relationships/image" Target="../media/image9.jpg" /><Relationship Id="rId9" Type="http://schemas.openxmlformats.org/officeDocument/2006/relationships/image" Target="../media/image14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 /><Relationship Id="rId3" Type="http://schemas.openxmlformats.org/officeDocument/2006/relationships/image" Target="../media/image16.jpg" /><Relationship Id="rId7" Type="http://schemas.openxmlformats.org/officeDocument/2006/relationships/image" Target="../media/image20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9.jpg" /><Relationship Id="rId11" Type="http://schemas.openxmlformats.org/officeDocument/2006/relationships/image" Target="../media/image24.jpeg" /><Relationship Id="rId5" Type="http://schemas.openxmlformats.org/officeDocument/2006/relationships/image" Target="../media/image18.jpg" /><Relationship Id="rId10" Type="http://schemas.openxmlformats.org/officeDocument/2006/relationships/image" Target="../media/image23.jpeg" /><Relationship Id="rId4" Type="http://schemas.openxmlformats.org/officeDocument/2006/relationships/image" Target="../media/image17.jpg" /><Relationship Id="rId9" Type="http://schemas.openxmlformats.org/officeDocument/2006/relationships/image" Target="../media/image22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 /><Relationship Id="rId3" Type="http://schemas.openxmlformats.org/officeDocument/2006/relationships/image" Target="../media/image26.jpeg" /><Relationship Id="rId7" Type="http://schemas.openxmlformats.org/officeDocument/2006/relationships/image" Target="../media/image30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10" Type="http://schemas.openxmlformats.org/officeDocument/2006/relationships/image" Target="../media/image33.jpg" /><Relationship Id="rId4" Type="http://schemas.openxmlformats.org/officeDocument/2006/relationships/image" Target="../media/image27.jpeg" /><Relationship Id="rId9" Type="http://schemas.openxmlformats.org/officeDocument/2006/relationships/image" Target="../media/image32.jp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5.png" /><Relationship Id="rId7" Type="http://schemas.openxmlformats.org/officeDocument/2006/relationships/image" Target="../media/image39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38.png" /><Relationship Id="rId5" Type="http://schemas.openxmlformats.org/officeDocument/2006/relationships/image" Target="../media/image37.png" /><Relationship Id="rId4" Type="http://schemas.openxmlformats.org/officeDocument/2006/relationships/image" Target="../media/image36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6327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Training Program on Microgreens: </a:t>
            </a:r>
            <a:br>
              <a:rPr lang="en-US" sz="4800" dirty="0"/>
            </a:br>
            <a:r>
              <a:rPr lang="en-US" sz="4800" dirty="0"/>
              <a:t>Sustainable Living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May 2022</a:t>
            </a:r>
          </a:p>
          <a:p>
            <a:r>
              <a:rPr lang="en-US" dirty="0"/>
              <a:t>Arun Vihar Community Centre (AVCC), Sector 37, Noida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0111" y="5622878"/>
            <a:ext cx="263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Presenter</a:t>
            </a:r>
          </a:p>
          <a:p>
            <a:pPr algn="ctr"/>
            <a:r>
              <a:rPr lang="en-US" dirty="0" err="1"/>
              <a:t>Neetika</a:t>
            </a:r>
            <a:r>
              <a:rPr lang="en-US" dirty="0"/>
              <a:t> W. Chhabra, </a:t>
            </a:r>
            <a:r>
              <a:rPr lang="en-US" i="1" dirty="0"/>
              <a:t>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2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606"/>
          <a:stretch/>
        </p:blipFill>
        <p:spPr>
          <a:xfrm>
            <a:off x="1716722" y="152608"/>
            <a:ext cx="8700655" cy="46908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6162" y="4549676"/>
            <a:ext cx="10809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effectLst/>
                <a:latin typeface="Chewy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Chewy"/>
                <a:ea typeface="Calibri" panose="020F0502020204030204" pitchFamily="34" charset="0"/>
                <a:cs typeface="Arial" panose="020B0604020202020204" pitchFamily="34" charset="0"/>
              </a:rPr>
              <a:t>ICROGREENS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young plants, few inches tall, of edible vegetables and herbs. They have more nutrition compared to their adult versions, hence also called '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superfoods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'. They are in between sprouts and the plants and grown in a potting mix. Scientists see microgreens as a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functional food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means that they can provide key nutrients in a practical way. They are highly beneficial when eaten raw. </a:t>
            </a:r>
          </a:p>
        </p:txBody>
      </p:sp>
    </p:spTree>
    <p:extLst>
      <p:ext uri="{BB962C8B-B14F-4D97-AF65-F5344CB8AC3E}">
        <p14:creationId xmlns:p14="http://schemas.microsoft.com/office/powerpoint/2010/main" val="162330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5893"/>
          </a:xfrm>
        </p:spPr>
        <p:txBody>
          <a:bodyPr>
            <a:normAutofit/>
          </a:bodyPr>
          <a:lstStyle/>
          <a:p>
            <a:r>
              <a:rPr lang="en-US" sz="3600" b="1" dirty="0"/>
              <a:t>Benefits of Microgreens</a:t>
            </a:r>
          </a:p>
        </p:txBody>
      </p:sp>
      <p:sp>
        <p:nvSpPr>
          <p:cNvPr id="3" name="Rectangle 2"/>
          <p:cNvSpPr/>
          <p:nvPr/>
        </p:nvSpPr>
        <p:spPr>
          <a:xfrm>
            <a:off x="982070" y="763756"/>
            <a:ext cx="10227859" cy="630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UTRIENTS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microgreens can help in:</a:t>
            </a:r>
            <a:endParaRPr lang="en-US" sz="2400" dirty="0">
              <a:solidFill>
                <a:srgbClr val="000000"/>
              </a:solidFill>
              <a:effectLst/>
              <a:latin typeface="Chewy"/>
              <a:ea typeface="Calibri" panose="020F0502020204030204" pitchFamily="34" charset="0"/>
              <a:cs typeface="Chewy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Prevention of a range of diseases viz., heart,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alzheimer's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diabetes, cancer, etc.</a:t>
            </a:r>
            <a:endParaRPr lang="en-US" sz="2400" dirty="0">
              <a:solidFill>
                <a:srgbClr val="000000"/>
              </a:solidFill>
              <a:effectLst/>
              <a:latin typeface="Chewy"/>
              <a:ea typeface="Calibri" panose="020F0502020204030204" pitchFamily="34" charset="0"/>
              <a:cs typeface="Chewy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Weight management</a:t>
            </a:r>
            <a:endParaRPr lang="en-US" sz="2400" dirty="0">
              <a:solidFill>
                <a:srgbClr val="000000"/>
              </a:solidFill>
              <a:effectLst/>
              <a:latin typeface="Chewy"/>
              <a:ea typeface="Calibri" panose="020F0502020204030204" pitchFamily="34" charset="0"/>
              <a:cs typeface="Chewy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Boosting both mental and physical health and well-being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 their nutrient content vary slightly, most microgreens tend to be rich in potassium, iron, zinc, magnesium and copper.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Nutrient content of microgreens is many times higher than their mature counterparts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 evidence to suggest that microgreens have a high antioxidant content, which means that they may help prevent a range of diseases</a:t>
            </a:r>
            <a:endParaRPr lang="en-US" sz="2400" dirty="0">
              <a:solidFill>
                <a:srgbClr val="000000"/>
              </a:solidFill>
              <a:effectLst/>
              <a:latin typeface="Chewy"/>
              <a:ea typeface="Calibri" panose="020F0502020204030204" pitchFamily="34" charset="0"/>
              <a:cs typeface="Chewy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effectLst/>
              <a:latin typeface="Chewy"/>
              <a:ea typeface="Calibri" panose="020F0502020204030204" pitchFamily="34" charset="0"/>
              <a:cs typeface="Chewy"/>
            </a:endParaRPr>
          </a:p>
        </p:txBody>
      </p:sp>
    </p:spTree>
    <p:extLst>
      <p:ext uri="{BB962C8B-B14F-4D97-AF65-F5344CB8AC3E}">
        <p14:creationId xmlns:p14="http://schemas.microsoft.com/office/powerpoint/2010/main" val="842612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5655">
            <a:off x="32573" y="493646"/>
            <a:ext cx="5111729" cy="1277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159">
            <a:off x="5704260" y="380311"/>
            <a:ext cx="6149468" cy="112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6720">
            <a:off x="465859" y="1892013"/>
            <a:ext cx="5829300" cy="14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5826">
            <a:off x="5812266" y="2002074"/>
            <a:ext cx="60198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3450">
            <a:off x="308674" y="3933020"/>
            <a:ext cx="5882931" cy="227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2669" y="4822955"/>
            <a:ext cx="6858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3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42900"/>
            <a:ext cx="11982450" cy="4438650"/>
            <a:chOff x="0" y="342900"/>
            <a:chExt cx="11982450" cy="44386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2076450"/>
              <a:ext cx="8077200" cy="2705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42900"/>
              <a:ext cx="11982450" cy="173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13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689" y="556194"/>
            <a:ext cx="10515600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 for making microgreens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7606" y="2047276"/>
            <a:ext cx="9130352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Potting mix (Soil 30%+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Cocopeat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30%+ sand 30%+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vermicompost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5 % +neem powder 5%)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Uncoated, untreated seeds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container in which you can make holes on the underside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39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 for watering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41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Grow Microgreens??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516937"/>
            <a:ext cx="10515600" cy="476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a dish. Make holes at the underside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inch of potting mix to the dish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Scatter seeds over potting mix and cover with thin layer of soil.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tap water in another Dish. Place your microgreens plate on it. Let the plate imbibe water for 45 seconds or 1 minute.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Blot dry the dish and keep it covered with a newspaper for 2-3days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Irrigate your microgreens tray once or twice a day depending upon the requirement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the tray over your window sill once seeds have germinated 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mist the seeds daily to keep the soil moist.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microgreens will be ready to harvest in 2–3 weeks.</a:t>
            </a:r>
          </a:p>
        </p:txBody>
      </p:sp>
    </p:spTree>
    <p:extLst>
      <p:ext uri="{BB962C8B-B14F-4D97-AF65-F5344CB8AC3E}">
        <p14:creationId xmlns:p14="http://schemas.microsoft.com/office/powerpoint/2010/main" val="1577204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Microgreens?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199" y="1871820"/>
            <a:ext cx="1020284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Harvest microgreens just above the growing mix with a pair of scissors, wash and consume.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Harvested microgreens can be stored in an air-tight container for 3-5 days, placed between moist tissue papers.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in raw form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in different combinations to enjoy different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flavours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tastes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 salads, snacks and smoothies or as garnishes and filling</a:t>
            </a:r>
            <a:r>
              <a:rPr lang="en-US" sz="2000" dirty="0"/>
              <a:t>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2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5789" y="13714"/>
            <a:ext cx="6726935" cy="6728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17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trainer…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749955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3300"/>
              </a:lnSpc>
            </a:pPr>
            <a:r>
              <a:rPr lang="en-US" dirty="0"/>
              <a:t>Did doctorate from Department of Botany, University of Delhi</a:t>
            </a:r>
          </a:p>
          <a:p>
            <a:pPr>
              <a:lnSpc>
                <a:spcPts val="3300"/>
              </a:lnSpc>
            </a:pPr>
            <a:r>
              <a:rPr lang="en-US" dirty="0"/>
              <a:t>Worked in The Energy and Resources Institute (TERI) as scientist for 15 years</a:t>
            </a:r>
          </a:p>
          <a:p>
            <a:pPr>
              <a:lnSpc>
                <a:spcPts val="3300"/>
              </a:lnSpc>
            </a:pPr>
            <a:r>
              <a:rPr lang="en-US" dirty="0"/>
              <a:t>Worked with farmers of Assam and Himachal Pradesh</a:t>
            </a:r>
          </a:p>
          <a:p>
            <a:pPr>
              <a:lnSpc>
                <a:spcPts val="3300"/>
              </a:lnSpc>
            </a:pPr>
            <a:r>
              <a:rPr lang="en-US" dirty="0"/>
              <a:t>Co-Founded a company in 2019 on Smart Urban Farming Solutions</a:t>
            </a:r>
          </a:p>
          <a:p>
            <a:pPr>
              <a:lnSpc>
                <a:spcPts val="3300"/>
              </a:lnSpc>
            </a:pPr>
            <a:r>
              <a:rPr lang="en-US" dirty="0"/>
              <a:t>Currently working as a trainer and consultant. Helping communities grow safe and clean food</a:t>
            </a:r>
          </a:p>
        </p:txBody>
      </p:sp>
    </p:spTree>
    <p:extLst>
      <p:ext uri="{BB962C8B-B14F-4D97-AF65-F5344CB8AC3E}">
        <p14:creationId xmlns:p14="http://schemas.microsoft.com/office/powerpoint/2010/main" val="122918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3826" y="2838735"/>
            <a:ext cx="541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Is Urban Farming Possible??</a:t>
            </a:r>
          </a:p>
        </p:txBody>
      </p:sp>
    </p:spTree>
    <p:extLst>
      <p:ext uri="{BB962C8B-B14F-4D97-AF65-F5344CB8AC3E}">
        <p14:creationId xmlns:p14="http://schemas.microsoft.com/office/powerpoint/2010/main" val="123171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Veggies  growing on terraces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t="6737" r="10369" b="22152"/>
          <a:stretch/>
        </p:blipFill>
        <p:spPr>
          <a:xfrm>
            <a:off x="5271026" y="2751918"/>
            <a:ext cx="1874009" cy="3748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CD6C08-2D1F-4F82-BC06-43D7D6F9F8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2"/>
          <a:stretch/>
        </p:blipFill>
        <p:spPr>
          <a:xfrm>
            <a:off x="5302982" y="1751942"/>
            <a:ext cx="1881009" cy="2841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9" t="10633" b="7145"/>
          <a:stretch/>
        </p:blipFill>
        <p:spPr>
          <a:xfrm>
            <a:off x="7089005" y="1719622"/>
            <a:ext cx="2404495" cy="4823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t="10677" r="19066" b="14877"/>
          <a:stretch/>
        </p:blipFill>
        <p:spPr>
          <a:xfrm flipH="1">
            <a:off x="9493500" y="1719622"/>
            <a:ext cx="1981200" cy="30963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3848" b="43471"/>
          <a:stretch/>
        </p:blipFill>
        <p:spPr>
          <a:xfrm>
            <a:off x="9495446" y="4479869"/>
            <a:ext cx="1981200" cy="2070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9" y="2371496"/>
            <a:ext cx="4693528" cy="35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Planters for Urban farming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49" y="3452809"/>
            <a:ext cx="1602583" cy="1602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50" y="1621575"/>
            <a:ext cx="2628900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25" y="3364650"/>
            <a:ext cx="2243105" cy="16801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75" y="1633536"/>
            <a:ext cx="2619375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 b="12888"/>
          <a:stretch/>
        </p:blipFill>
        <p:spPr>
          <a:xfrm>
            <a:off x="4200558" y="3361018"/>
            <a:ext cx="2249167" cy="169437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00" y="1621575"/>
            <a:ext cx="2466975" cy="18478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2" b="17452"/>
          <a:stretch/>
        </p:blipFill>
        <p:spPr>
          <a:xfrm>
            <a:off x="838200" y="3452809"/>
            <a:ext cx="3370720" cy="15906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0150"/>
            <a:ext cx="2381250" cy="18192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6354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80688" y="831425"/>
            <a:ext cx="1733549" cy="2838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390648" y="168445"/>
            <a:ext cx="1758949" cy="2825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477035" y="224167"/>
            <a:ext cx="1838674" cy="2714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3245836" y="168446"/>
            <a:ext cx="1790699" cy="2768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3894328" y="3916903"/>
            <a:ext cx="2285999" cy="287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6435263" y="4106895"/>
            <a:ext cx="2470139" cy="1720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5058115" y="568035"/>
            <a:ext cx="2076460" cy="2241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64235" y="3171524"/>
            <a:ext cx="6416454" cy="500992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sz="3200" spc="213" dirty="0">
                <a:solidFill>
                  <a:srgbClr val="000000"/>
                </a:solidFill>
                <a:latin typeface="Arial Black"/>
                <a:cs typeface="Arial Black"/>
              </a:rPr>
              <a:t>VEGGIES </a:t>
            </a:r>
            <a:r>
              <a:rPr lang="en-US" sz="3200" spc="383" dirty="0">
                <a:solidFill>
                  <a:srgbClr val="000000"/>
                </a:solidFill>
                <a:latin typeface="Arial Black"/>
                <a:cs typeface="Arial Black"/>
              </a:rPr>
              <a:t>FROM</a:t>
            </a:r>
            <a:r>
              <a:rPr sz="3200" spc="-15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200" spc="220" dirty="0">
                <a:solidFill>
                  <a:srgbClr val="000000"/>
                </a:solidFill>
                <a:latin typeface="Arial Black"/>
                <a:cs typeface="Arial Black"/>
              </a:rPr>
              <a:t>TERRACE</a:t>
            </a:r>
            <a:endParaRPr sz="3200" dirty="0"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32292" r="8379" b="21041"/>
          <a:stretch/>
        </p:blipFill>
        <p:spPr>
          <a:xfrm>
            <a:off x="1237882" y="4967319"/>
            <a:ext cx="2155653" cy="1730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54" b="7812"/>
          <a:stretch/>
        </p:blipFill>
        <p:spPr>
          <a:xfrm>
            <a:off x="9160338" y="4446160"/>
            <a:ext cx="2769586" cy="23309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4" r="15300"/>
          <a:stretch/>
        </p:blipFill>
        <p:spPr>
          <a:xfrm rot="5400000">
            <a:off x="745786" y="2713139"/>
            <a:ext cx="1843596" cy="23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1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43050" y="1527176"/>
            <a:ext cx="9315701" cy="4730749"/>
            <a:chOff x="2128838" y="365125"/>
            <a:chExt cx="9315701" cy="47307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838" y="365125"/>
              <a:ext cx="3548062" cy="473074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900" y="365125"/>
              <a:ext cx="2343775" cy="156459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3133" y="2704212"/>
              <a:ext cx="1594048" cy="23878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8729" y="3514588"/>
              <a:ext cx="2356417" cy="15730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900" y="1935171"/>
              <a:ext cx="2362446" cy="15770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675" y="365125"/>
              <a:ext cx="1596506" cy="2391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42" r="10539"/>
            <a:stretch/>
          </p:blipFill>
          <p:spPr>
            <a:xfrm>
              <a:off x="9617181" y="387270"/>
              <a:ext cx="1791496" cy="1248016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9589831" y="3419392"/>
              <a:ext cx="1854708" cy="1676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9571160" y="1591586"/>
              <a:ext cx="1837517" cy="1828800"/>
            </a:xfrm>
            <a:prstGeom prst="rect">
              <a:avLst/>
            </a:prstGeom>
            <a:blipFill>
              <a:blip r:embed="rId10" cstate="print"/>
              <a:srcRect/>
              <a:stretch>
                <a:fillRect b="-17507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43050" y="449766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Urban community farming</a:t>
            </a:r>
          </a:p>
        </p:txBody>
      </p:sp>
    </p:spTree>
    <p:extLst>
      <p:ext uri="{BB962C8B-B14F-4D97-AF65-F5344CB8AC3E}">
        <p14:creationId xmlns:p14="http://schemas.microsoft.com/office/powerpoint/2010/main" val="173902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3213">
            <a:off x="7749715" y="537935"/>
            <a:ext cx="3721506" cy="1742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327" y="384437"/>
            <a:ext cx="3370922" cy="2668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2885">
            <a:off x="204241" y="3891392"/>
            <a:ext cx="6384423" cy="2497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3636"/>
          <a:stretch/>
        </p:blipFill>
        <p:spPr>
          <a:xfrm>
            <a:off x="5609895" y="2965330"/>
            <a:ext cx="5600700" cy="3504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30860">
            <a:off x="123542" y="598274"/>
            <a:ext cx="4989689" cy="162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93604">
            <a:off x="598300" y="2582963"/>
            <a:ext cx="4040089" cy="1841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2527" y="5772068"/>
            <a:ext cx="5799747" cy="85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3782" y="1690688"/>
            <a:ext cx="767541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Organic veggies at door-step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No trust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As fresh as it can be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Stress buster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Keeps environment cool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Improves ambient air quality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/>
              <a:t>Use your composted kitchen waste </a:t>
            </a:r>
          </a:p>
        </p:txBody>
      </p:sp>
    </p:spTree>
    <p:extLst>
      <p:ext uri="{BB962C8B-B14F-4D97-AF65-F5344CB8AC3E}">
        <p14:creationId xmlns:p14="http://schemas.microsoft.com/office/powerpoint/2010/main" val="158906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549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Training Program on Microgreens:  Sustainable Living</vt:lpstr>
      <vt:lpstr>About the trainer…</vt:lpstr>
      <vt:lpstr>PowerPoint Presentation</vt:lpstr>
      <vt:lpstr>Veggies  growing on terraces</vt:lpstr>
      <vt:lpstr>Planters for Urban farming</vt:lpstr>
      <vt:lpstr>VEGGIES FROM TERRACE</vt:lpstr>
      <vt:lpstr>PowerPoint Presentation</vt:lpstr>
      <vt:lpstr>PowerPoint Presentation</vt:lpstr>
      <vt:lpstr>Benefits ….</vt:lpstr>
      <vt:lpstr>PowerPoint Presentation</vt:lpstr>
      <vt:lpstr>Benefits of Microgreens</vt:lpstr>
      <vt:lpstr>PowerPoint Presentation</vt:lpstr>
      <vt:lpstr>PowerPoint Presentation</vt:lpstr>
      <vt:lpstr>Requirements for making microgreens </vt:lpstr>
      <vt:lpstr>How to Grow Microgreens??</vt:lpstr>
      <vt:lpstr>How to use Microgreens?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Program on Microgreens:  Sustainable Living</dc:title>
  <dc:creator>Bimal Kumar</dc:creator>
  <cp:lastModifiedBy>Unknown User</cp:lastModifiedBy>
  <cp:revision>23</cp:revision>
  <dcterms:created xsi:type="dcterms:W3CDTF">2022-05-07T11:04:41Z</dcterms:created>
  <dcterms:modified xsi:type="dcterms:W3CDTF">2022-05-15T07:39:14Z</dcterms:modified>
</cp:coreProperties>
</file>